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3716000" cx="24384000"/>
  <p:notesSz cx="6858000" cy="9144000"/>
  <p:embeddedFontLst>
    <p:embeddedFont>
      <p:font typeface="Dosis"/>
      <p:regular r:id="rId24"/>
      <p:bold r:id="rId25"/>
    </p:embeddedFont>
    <p:embeddedFont>
      <p:font typeface="Source Sans Pro SemiBold"/>
      <p:regular r:id="rId26"/>
      <p:bold r:id="rId27"/>
      <p:italic r:id="rId28"/>
      <p:boldItalic r:id="rId29"/>
    </p:embeddedFont>
    <p:embeddedFont>
      <p:font typeface="Abel"/>
      <p:regular r:id="rId30"/>
    </p:embeddedFont>
    <p:embeddedFont>
      <p:font typeface="Source Sans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275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275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Dosi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SemiBold-regular.fntdata"/><Relationship Id="rId25" Type="http://schemas.openxmlformats.org/officeDocument/2006/relationships/font" Target="fonts/Dosis-bold.fntdata"/><Relationship Id="rId28" Type="http://schemas.openxmlformats.org/officeDocument/2006/relationships/font" Target="fonts/SourceSansProSemiBold-italic.fntdata"/><Relationship Id="rId27" Type="http://schemas.openxmlformats.org/officeDocument/2006/relationships/font" Target="fonts/SourceSansPro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regular.fntdata"/><Relationship Id="rId30" Type="http://schemas.openxmlformats.org/officeDocument/2006/relationships/font" Target="fonts/Abel-regular.fntdata"/><Relationship Id="rId11" Type="http://schemas.openxmlformats.org/officeDocument/2006/relationships/slide" Target="slides/slide6.xml"/><Relationship Id="rId33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SourceSans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200"/>
            </a:b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/>
              <a:t>2 prises de photos 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/>
              <a:t>toutes ét</a:t>
            </a:r>
            <a:r>
              <a:rPr lang="fr-FR" sz="1200"/>
              <a:t>ait</a:t>
            </a:r>
            <a:r>
              <a:rPr lang="fr-FR" sz="1200"/>
              <a:t> modifi</a:t>
            </a:r>
            <a:r>
              <a:rPr lang="fr-FR" sz="1200"/>
              <a:t>é</a:t>
            </a:r>
            <a:r>
              <a:rPr lang="fr-FR" sz="1200"/>
              <a:t> sur lightroom (</a:t>
            </a:r>
            <a:r>
              <a:rPr lang="fr-FR" sz="1200"/>
              <a:t>couleur</a:t>
            </a:r>
            <a:r>
              <a:rPr lang="fr-FR" sz="1200"/>
              <a:t>, exposition, floutage enfants etc) 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/>
              <a:t>certaines slider sur photoshop </a:t>
            </a:r>
            <a:br>
              <a:rPr lang="fr-FR" sz="1200"/>
            </a:b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200"/>
            </a:b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out us">
  <p:cSld name="About us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302000" y="3119725"/>
            <a:ext cx="177800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320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04132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5207000" y="8876731"/>
            <a:ext cx="13970000" cy="3016251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2" type="body"/>
          </p:nvPr>
        </p:nvSpPr>
        <p:spPr>
          <a:xfrm>
            <a:off x="8388116" y="4023967"/>
            <a:ext cx="7607773" cy="2876029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BFC"/>
              </a:buClr>
              <a:buSzPts val="16000"/>
              <a:buFont typeface="Source Sans Pro"/>
              <a:buNone/>
              <a:defRPr b="0" i="0" sz="16000" u="none" cap="none" strike="noStrike">
                <a:solidFill>
                  <a:srgbClr val="414BF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" name="Shape 13"/>
          <p:cNvSpPr/>
          <p:nvPr>
            <p:ph idx="3" type="pic"/>
          </p:nvPr>
        </p:nvSpPr>
        <p:spPr>
          <a:xfrm>
            <a:off x="11176000" y="6553248"/>
            <a:ext cx="2032000" cy="2032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5436" y="-7641"/>
            <a:ext cx="24447501" cy="13779500"/>
          </a:xfrm>
          <a:prstGeom prst="rect">
            <a:avLst/>
          </a:prstGeom>
          <a:solidFill>
            <a:srgbClr val="7E7AFC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53535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748508" y="783987"/>
            <a:ext cx="22988173" cy="122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000"/>
              <a:buFont typeface="Source Sans Pro"/>
              <a:buChar char="•"/>
              <a:defRPr b="0" i="0" sz="20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 rot="-226864">
            <a:off x="-2856283" y="831184"/>
            <a:ext cx="26277888" cy="6955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E7AFC"/>
              </a:buClr>
              <a:buSzPts val="40001"/>
              <a:buFont typeface="Source Sans Pro"/>
              <a:buNone/>
              <a:defRPr b="0" i="0" sz="40001" u="none" cap="none" strike="noStrike">
                <a:solidFill>
                  <a:srgbClr val="7E7AF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descr="선" id="66" name="Shape 66"/>
          <p:cNvSpPr/>
          <p:nvPr/>
        </p:nvSpPr>
        <p:spPr>
          <a:xfrm rot="-506796">
            <a:off x="-4066338" y="5548668"/>
            <a:ext cx="25456803" cy="127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idx="2" type="pic"/>
          </p:nvPr>
        </p:nvSpPr>
        <p:spPr>
          <a:xfrm>
            <a:off x="14837423" y="2557897"/>
            <a:ext cx="9591835" cy="9784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20838534" y="2982011"/>
            <a:ext cx="2708355" cy="598482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ource Sans Pro"/>
              <a:buNone/>
              <a:defRPr b="1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3" type="body"/>
          </p:nvPr>
        </p:nvSpPr>
        <p:spPr>
          <a:xfrm>
            <a:off x="1269204" y="9838268"/>
            <a:ext cx="5919853" cy="1090925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320"/>
              </a:buClr>
              <a:buSzPts val="6000"/>
              <a:buFont typeface="Source Sans Pro"/>
              <a:buNone/>
              <a:defRPr b="1" i="0" sz="6000" u="none" cap="none" strike="noStrike">
                <a:solidFill>
                  <a:srgbClr val="04132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" name="Shape 20"/>
          <p:cNvSpPr txBox="1"/>
          <p:nvPr>
            <p:ph idx="4" type="body"/>
          </p:nvPr>
        </p:nvSpPr>
        <p:spPr>
          <a:xfrm>
            <a:off x="1241331" y="3672028"/>
            <a:ext cx="19800000" cy="5381624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r team_1pic2">
  <p:cSld name="Our team_1pic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15206744" y="9858625"/>
            <a:ext cx="75600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15135916" y="6759603"/>
            <a:ext cx="80010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320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04132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Shape 24"/>
          <p:cNvSpPr/>
          <p:nvPr>
            <p:ph idx="2" type="pic"/>
          </p:nvPr>
        </p:nvSpPr>
        <p:spPr>
          <a:xfrm>
            <a:off x="2457920" y="-77852"/>
            <a:ext cx="11430000" cy="11112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3" type="body"/>
          </p:nvPr>
        </p:nvSpPr>
        <p:spPr>
          <a:xfrm>
            <a:off x="1155956" y="7275487"/>
            <a:ext cx="5919169" cy="3553137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BFC"/>
              </a:buClr>
              <a:buSzPts val="20000"/>
              <a:buFont typeface="Source Sans Pro"/>
              <a:buNone/>
              <a:defRPr b="0" i="0" sz="20000" u="none" cap="none" strike="noStrike">
                <a:solidFill>
                  <a:srgbClr val="414BF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" name="Shape 27"/>
          <p:cNvSpPr txBox="1"/>
          <p:nvPr>
            <p:ph idx="4" type="body"/>
          </p:nvPr>
        </p:nvSpPr>
        <p:spPr>
          <a:xfrm>
            <a:off x="15202247" y="8980088"/>
            <a:ext cx="7560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000"/>
              <a:buFont typeface="Source Sans Pro"/>
              <a:buNone/>
              <a:defRPr b="1" i="0" sz="40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r vision">
  <p:cSld name="Our vis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" type="body"/>
          </p:nvPr>
        </p:nvSpPr>
        <p:spPr>
          <a:xfrm>
            <a:off x="2345519" y="7799536"/>
            <a:ext cx="104400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2256413" y="4696267"/>
            <a:ext cx="90000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320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04132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" name="Shape 31"/>
          <p:cNvSpPr/>
          <p:nvPr>
            <p:ph idx="2" type="pic"/>
          </p:nvPr>
        </p:nvSpPr>
        <p:spPr>
          <a:xfrm>
            <a:off x="15909355" y="-68152"/>
            <a:ext cx="8506272" cy="13845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3" type="body"/>
          </p:nvPr>
        </p:nvSpPr>
        <p:spPr>
          <a:xfrm>
            <a:off x="11055032" y="9986580"/>
            <a:ext cx="6731892" cy="3553137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BFC"/>
              </a:buClr>
              <a:buSzPts val="20000"/>
              <a:buFont typeface="Source Sans Pro"/>
              <a:buNone/>
              <a:defRPr b="0" i="0" sz="20000" u="none" cap="none" strike="noStrike">
                <a:solidFill>
                  <a:srgbClr val="414BF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4" name="Shape 34"/>
          <p:cNvSpPr txBox="1"/>
          <p:nvPr>
            <p:ph idx="4" type="body"/>
          </p:nvPr>
        </p:nvSpPr>
        <p:spPr>
          <a:xfrm>
            <a:off x="2341020" y="6921000"/>
            <a:ext cx="10440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4000"/>
              <a:buFont typeface="Source Sans Pro"/>
              <a:buNone/>
              <a:defRPr b="1" i="0" sz="40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llo">
  <p:cSld name="Hell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pic"/>
          </p:nvPr>
        </p:nvSpPr>
        <p:spPr>
          <a:xfrm>
            <a:off x="-49001" y="-48126"/>
            <a:ext cx="24480000" cy="4226761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513227" y="9029228"/>
            <a:ext cx="12212560" cy="6938807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40001"/>
              <a:buFont typeface="Source Sans Pro"/>
              <a:buNone/>
              <a:defRPr b="0" i="0" sz="40001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3467931" y="5077089"/>
            <a:ext cx="17448139" cy="181612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4956918" y="7263577"/>
            <a:ext cx="14470164" cy="181612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">
  <p:cSld name="Timelin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pic"/>
          </p:nvPr>
        </p:nvSpPr>
        <p:spPr>
          <a:xfrm>
            <a:off x="8659733" y="4214689"/>
            <a:ext cx="7615792" cy="9562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15739941" y="9593421"/>
            <a:ext cx="64800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1713287" y="2718240"/>
            <a:ext cx="8001000" cy="5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320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04132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15739748" y="8858376"/>
            <a:ext cx="6480000" cy="598488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Source Sans Pro"/>
              <a:buNone/>
              <a:defRPr b="1" i="0" sz="2800" u="none" cap="none" strike="noStrike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15713519" y="7271547"/>
            <a:ext cx="6804024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8000"/>
              <a:buFont typeface="Source Sans Pro"/>
              <a:buNone/>
              <a:defRPr b="1" i="0" sz="8000" u="none" cap="none" strike="noStrike">
                <a:solidFill>
                  <a:srgbClr val="29292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allery_2pic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2795439" y="11469389"/>
            <a:ext cx="13335001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Shape 50"/>
          <p:cNvSpPr/>
          <p:nvPr>
            <p:ph idx="2" type="pic"/>
          </p:nvPr>
        </p:nvSpPr>
        <p:spPr>
          <a:xfrm>
            <a:off x="4064132" y="-6816"/>
            <a:ext cx="20320659" cy="6621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1" name="Shape 51"/>
          <p:cNvSpPr/>
          <p:nvPr>
            <p:ph idx="3" type="pic"/>
          </p:nvPr>
        </p:nvSpPr>
        <p:spPr>
          <a:xfrm>
            <a:off x="2824491" y="6836085"/>
            <a:ext cx="20320662" cy="216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4" type="body"/>
          </p:nvPr>
        </p:nvSpPr>
        <p:spPr>
          <a:xfrm>
            <a:off x="18020938" y="7717255"/>
            <a:ext cx="5276365" cy="3553137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BFC"/>
              </a:buClr>
              <a:buSzPts val="20000"/>
              <a:buFont typeface="Source Sans Pro"/>
              <a:buNone/>
              <a:defRPr b="0" i="0" sz="20000" u="none" cap="none" strike="noStrike">
                <a:solidFill>
                  <a:srgbClr val="414BF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2791251" y="9164285"/>
            <a:ext cx="1143000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1320"/>
              </a:buClr>
              <a:buSzPts val="12000"/>
              <a:buFont typeface="Source Sans Pro"/>
              <a:buNone/>
              <a:defRPr b="1" i="0" sz="12000" u="none" cap="none" strike="noStrike">
                <a:solidFill>
                  <a:srgbClr val="04132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34626" y="-33276"/>
            <a:ext cx="24453252" cy="1378255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53535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">
  <p:cSld name="Blank Blu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5436" y="-7641"/>
            <a:ext cx="24447501" cy="13779500"/>
          </a:xfrm>
          <a:prstGeom prst="rect">
            <a:avLst/>
          </a:prstGeom>
          <a:solidFill>
            <a:srgbClr val="414BFC">
              <a:alpha val="80000"/>
            </a:srgbClr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53535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467931" y="184149"/>
            <a:ext cx="17448139" cy="3016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/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467931" y="3200400"/>
            <a:ext cx="1744813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75" lIns="82975" spcFirstLastPara="1" rIns="82975" wrap="square" tIns="82975"/>
          <a:lstStyle>
            <a:lvl1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683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3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–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»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683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683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683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683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2200"/>
              <a:buFont typeface="Source Sans Pro"/>
              <a:buChar char="•"/>
              <a:defRPr b="0" i="0" sz="2200" u="none" cap="none" strike="noStrike">
                <a:solidFill>
                  <a:srgbClr val="8B8C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22517397" y="12695372"/>
            <a:ext cx="1326928" cy="67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>
            <a:lvl1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jp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5.jp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g"/><Relationship Id="rId4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9.jp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2966" y="9913825"/>
            <a:ext cx="3734135" cy="16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 rot="10800000">
            <a:off x="3841625" y="6306200"/>
            <a:ext cx="15820675" cy="2994975"/>
          </a:xfrm>
          <a:prstGeom prst="flowChartProcess">
            <a:avLst/>
          </a:prstGeom>
          <a:noFill/>
          <a:ln cap="flat" cmpd="sng" w="76200">
            <a:solidFill>
              <a:srgbClr val="A64D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103450" y="1097125"/>
            <a:ext cx="17329125" cy="3257300"/>
          </a:xfrm>
          <a:prstGeom prst="flowChartProcess">
            <a:avLst/>
          </a:prstGeom>
          <a:noFill/>
          <a:ln cap="flat" cmpd="sng" w="76200">
            <a:solidFill>
              <a:srgbClr val="A64D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9115700" y="1353575"/>
            <a:ext cx="4937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375" lIns="83375" spcFirstLastPara="1" rIns="83375" wrap="square" tIns="83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600"/>
              <a:buFont typeface="Abel"/>
              <a:buNone/>
            </a:pPr>
            <a:r>
              <a:rPr b="1" lang="fr-FR" sz="2400">
                <a:solidFill>
                  <a:srgbClr val="535353"/>
                </a:solidFill>
                <a:latin typeface="Abel"/>
                <a:ea typeface="Abel"/>
                <a:cs typeface="Abel"/>
                <a:sym typeface="Abel"/>
              </a:rPr>
              <a:t>Projet</a:t>
            </a:r>
            <a:r>
              <a:rPr b="1" i="0" lang="fr-FR" sz="2400" u="none" cap="none" strike="noStrike">
                <a:solidFill>
                  <a:srgbClr val="535353"/>
                </a:solidFill>
                <a:latin typeface="Abel"/>
                <a:ea typeface="Abel"/>
                <a:cs typeface="Abel"/>
                <a:sym typeface="Abel"/>
              </a:rPr>
              <a:t> 2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75" name="Shape 75"/>
          <p:cNvSpPr/>
          <p:nvPr/>
        </p:nvSpPr>
        <p:spPr>
          <a:xfrm>
            <a:off x="7342684" y="12321649"/>
            <a:ext cx="8720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bel"/>
              <a:buNone/>
            </a:pPr>
            <a:r>
              <a:rPr b="1" i="0" lang="fr-FR" sz="2800" u="none" cap="none" strike="noStrike">
                <a:solidFill>
                  <a:srgbClr val="3E3E3E"/>
                </a:solidFill>
                <a:latin typeface="Abel"/>
                <a:ea typeface="Abel"/>
                <a:cs typeface="Abel"/>
                <a:sym typeface="Abel"/>
              </a:rPr>
              <a:t>Projet de synthèse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bel"/>
              <a:buNone/>
            </a:pPr>
            <a:r>
              <a:rPr b="1" i="0" lang="fr-FR" sz="2800" u="none" cap="none" strike="noStrike">
                <a:solidFill>
                  <a:srgbClr val="3E3E3E"/>
                </a:solidFill>
                <a:latin typeface="Abel"/>
                <a:ea typeface="Abel"/>
                <a:cs typeface="Abel"/>
                <a:sym typeface="Abel"/>
              </a:rPr>
              <a:t>Licence Professionnelle Métiers du Numérique</a:t>
            </a:r>
            <a:endParaRPr b="1" sz="2800">
              <a:solidFill>
                <a:srgbClr val="3E3E3E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bel"/>
              <a:buNone/>
            </a:pPr>
            <a:r>
              <a:rPr b="1" i="0" lang="fr-FR" sz="2800" u="none" cap="none" strike="noStrike">
                <a:solidFill>
                  <a:srgbClr val="3E3E3E"/>
                </a:solidFill>
                <a:latin typeface="Abel"/>
                <a:ea typeface="Abel"/>
                <a:cs typeface="Abel"/>
                <a:sym typeface="Abel"/>
              </a:rPr>
              <a:t>2017 - 2018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Source Sans Pro"/>
              <a:buNone/>
            </a:pPr>
            <a:r>
              <a:t/>
            </a:r>
            <a:endParaRPr b="1" i="0" sz="2800" u="none" cap="none" strike="noStrike">
              <a:solidFill>
                <a:srgbClr val="3E3E3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2963425" y="4147400"/>
            <a:ext cx="17724900" cy="267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4588375" y="1786250"/>
            <a:ext cx="14327100" cy="24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375" lIns="83375" spcFirstLastPara="1" rIns="83375" wrap="square" tIns="83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bel"/>
              <a:buNone/>
            </a:pPr>
            <a:r>
              <a:rPr b="1" lang="fr-FR" sz="7200">
                <a:latin typeface="Abel"/>
                <a:ea typeface="Abel"/>
                <a:cs typeface="Abel"/>
                <a:sym typeface="Abel"/>
              </a:rPr>
              <a:t>Création du site de l’école maternelle Évariste Galois </a:t>
            </a:r>
            <a:endParaRPr b="1" i="0" sz="7200" u="none" cap="none" strike="noStrike"/>
          </a:p>
        </p:txBody>
      </p:sp>
      <p:sp>
        <p:nvSpPr>
          <p:cNvPr id="78" name="Shape 78"/>
          <p:cNvSpPr txBox="1"/>
          <p:nvPr/>
        </p:nvSpPr>
        <p:spPr>
          <a:xfrm>
            <a:off x="6179311" y="4726707"/>
            <a:ext cx="11145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375" lIns="83375" spcFirstLastPara="1" rIns="83375" wrap="square" tIns="83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bel"/>
              <a:buNone/>
            </a:pPr>
            <a:r>
              <a:rPr b="1"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https://maternellegalois.fr</a:t>
            </a:r>
            <a:endParaRPr b="1" i="0" sz="1400" u="none" cap="none" strike="noStrike">
              <a:solidFill>
                <a:srgbClr val="A64D79"/>
              </a:solidFill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6105777" y="5567889"/>
            <a:ext cx="11292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375" lIns="83375" spcFirstLastPara="1" rIns="83375" wrap="square" tIns="83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fr-FR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Loïc BARBÉ  - Maëlys BRAUD - Simon FAVARD - Mélissa MALET</a:t>
            </a:r>
            <a:endParaRPr b="1" i="0" sz="30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4295437" y="7263813"/>
            <a:ext cx="148152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375" lIns="83375" spcFirstLastPara="1" rIns="83375" wrap="square" tIns="83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fr-FR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Commanditaires : Florence Corrihons, Émilie Lannes 			Enseignant tuteur : Patrick Etcheverry</a:t>
            </a:r>
            <a:endParaRPr b="1" sz="3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375" y="3566625"/>
            <a:ext cx="2026775" cy="19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3525" y="1691125"/>
            <a:ext cx="9525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2225" y="8174525"/>
            <a:ext cx="7810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29725" y="5724525"/>
            <a:ext cx="6953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10812475" y="8695775"/>
            <a:ext cx="2026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bel"/>
              <a:buNone/>
            </a:pPr>
            <a:r>
              <a:rPr b="1" lang="fr-FR" sz="2800">
                <a:solidFill>
                  <a:srgbClr val="3E3E3E"/>
                </a:solidFill>
                <a:latin typeface="Abel"/>
                <a:ea typeface="Abel"/>
                <a:cs typeface="Abel"/>
                <a:sym typeface="Abel"/>
              </a:rPr>
              <a:t>17</a:t>
            </a:r>
            <a:r>
              <a:rPr b="1" lang="fr-FR" sz="2800">
                <a:solidFill>
                  <a:srgbClr val="3E3E3E"/>
                </a:solidFill>
                <a:latin typeface="Abel"/>
                <a:ea typeface="Abel"/>
                <a:cs typeface="Abel"/>
                <a:sym typeface="Abel"/>
              </a:rPr>
              <a:t>/05/2018</a:t>
            </a:r>
            <a:endParaRPr b="1" i="0" sz="14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Source Sans Pro"/>
              <a:buNone/>
            </a:pPr>
            <a:r>
              <a:t/>
            </a:r>
            <a:endParaRPr b="1" i="0" sz="2800" u="none" cap="none" strike="noStrike">
              <a:solidFill>
                <a:srgbClr val="3E3E3E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21929" y="9377375"/>
            <a:ext cx="2963969" cy="299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14450" y="9622000"/>
            <a:ext cx="1451804" cy="21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1/16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19847934" y="2753411"/>
            <a:ext cx="2708400" cy="598500"/>
          </a:xfrm>
          <a:prstGeom prst="rect">
            <a:avLst/>
          </a:prstGeom>
        </p:spPr>
        <p:txBody>
          <a:bodyPr anchorCtr="0" anchor="t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457200" y="-441350"/>
            <a:ext cx="1796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 O R M A T I O N S </a:t>
            </a: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 </a:t>
            </a:r>
            <a:endParaRPr sz="7200"/>
          </a:p>
        </p:txBody>
      </p:sp>
      <p:sp>
        <p:nvSpPr>
          <p:cNvPr id="245" name="Shape 245"/>
          <p:cNvSpPr txBox="1"/>
          <p:nvPr/>
        </p:nvSpPr>
        <p:spPr>
          <a:xfrm>
            <a:off x="2091300" y="700200"/>
            <a:ext cx="5611500" cy="22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4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des commanditaires</a:t>
            </a:r>
            <a:r>
              <a:rPr i="1" lang="fr-FR" sz="4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 </a:t>
            </a:r>
            <a:endParaRPr i="1" sz="4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-289850" y="-297175"/>
            <a:ext cx="7355050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Shape 247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 rot="10800000">
            <a:off x="-2035761" y="4356561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Formations</a:t>
            </a:r>
            <a:endParaRPr b="1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1242" y="7655225"/>
            <a:ext cx="3294404" cy="33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121" y="7655225"/>
            <a:ext cx="3294404" cy="33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16292475" y="11098375"/>
            <a:ext cx="71034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Restaurer le site 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Modifier le mot de passe des parents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Modifier les photos du slider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3642" y="1368538"/>
            <a:ext cx="3294404" cy="33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21" y="1368538"/>
            <a:ext cx="3294404" cy="33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8317125" y="4753325"/>
            <a:ext cx="7355100" cy="25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Accès au site 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Connexion à l’administration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Compréhension</a:t>
            </a: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 du tableau de bord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Création / Modification d’un article  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8240925" y="11098375"/>
            <a:ext cx="68400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Insérer des médias 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Modifier une </a:t>
            </a: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galerie</a:t>
            </a: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 photo 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Redimensionner des photos 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7223650" y="4829525"/>
            <a:ext cx="7355100" cy="16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Modifier une page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Revue création / modification d’article</a:t>
            </a:r>
            <a:endParaRPr sz="36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10/16</a:t>
            </a:r>
            <a:endParaRPr sz="3600">
              <a:solidFill>
                <a:srgbClr val="000000"/>
              </a:solidFill>
            </a:endParaRPr>
          </a:p>
        </p:txBody>
      </p:sp>
      <p:grpSp>
        <p:nvGrpSpPr>
          <p:cNvPr id="259" name="Shape 259"/>
          <p:cNvGrpSpPr/>
          <p:nvPr/>
        </p:nvGrpSpPr>
        <p:grpSpPr>
          <a:xfrm>
            <a:off x="9531600" y="3624889"/>
            <a:ext cx="12145125" cy="6407249"/>
            <a:chOff x="9531600" y="3624889"/>
            <a:chExt cx="12145125" cy="6407249"/>
          </a:xfrm>
        </p:grpSpPr>
        <p:pic>
          <p:nvPicPr>
            <p:cNvPr id="260" name="Shape 2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31600" y="3624889"/>
              <a:ext cx="6840000" cy="640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Shape 261"/>
            <p:cNvSpPr txBox="1"/>
            <p:nvPr/>
          </p:nvSpPr>
          <p:spPr>
            <a:xfrm>
              <a:off x="16745025" y="4356550"/>
              <a:ext cx="4931700" cy="54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7200">
                  <a:solidFill>
                    <a:srgbClr val="A64D79"/>
                  </a:solidFill>
                  <a:latin typeface="Abel"/>
                  <a:ea typeface="Abel"/>
                  <a:cs typeface="Abel"/>
                  <a:sym typeface="Abel"/>
                </a:rPr>
                <a:t>AVRIL </a:t>
              </a:r>
              <a:endParaRPr b="1" sz="72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7200">
                  <a:solidFill>
                    <a:srgbClr val="A64D79"/>
                  </a:solidFill>
                  <a:latin typeface="Abel"/>
                  <a:ea typeface="Abel"/>
                  <a:cs typeface="Abel"/>
                  <a:sym typeface="Abel"/>
                </a:rPr>
                <a:t>4 séances </a:t>
              </a:r>
              <a:endParaRPr b="1" sz="72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7200">
                  <a:solidFill>
                    <a:srgbClr val="A64D79"/>
                  </a:solidFill>
                  <a:latin typeface="Abel"/>
                  <a:ea typeface="Abel"/>
                  <a:cs typeface="Abel"/>
                  <a:sym typeface="Abel"/>
                </a:rPr>
                <a:t>Cours + TP</a:t>
              </a:r>
              <a:endParaRPr b="1" sz="72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7200">
                  <a:solidFill>
                    <a:srgbClr val="A64D79"/>
                  </a:solidFill>
                  <a:latin typeface="Abel"/>
                  <a:ea typeface="Abel"/>
                  <a:cs typeface="Abel"/>
                  <a:sym typeface="Abel"/>
                </a:rPr>
                <a:t>A L’</a:t>
              </a:r>
              <a:r>
                <a:rPr b="1" lang="fr-FR" sz="7200">
                  <a:solidFill>
                    <a:srgbClr val="A64D79"/>
                  </a:solidFill>
                  <a:latin typeface="Abel"/>
                  <a:ea typeface="Abel"/>
                  <a:cs typeface="Abel"/>
                  <a:sym typeface="Abel"/>
                </a:rPr>
                <a:t>IUT</a:t>
              </a:r>
              <a:r>
                <a:rPr b="1" lang="fr-FR" sz="7200">
                  <a:solidFill>
                    <a:srgbClr val="A64D79"/>
                  </a:solidFill>
                  <a:latin typeface="Abel"/>
                  <a:ea typeface="Abel"/>
                  <a:cs typeface="Abel"/>
                  <a:sym typeface="Abel"/>
                </a:rPr>
                <a:t> </a:t>
              </a:r>
              <a:endParaRPr b="1" sz="72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650" y="1340000"/>
            <a:ext cx="23683824" cy="122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352591" y="-413200"/>
            <a:ext cx="1539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 L A N I F I C A T I O N S</a:t>
            </a:r>
            <a:r>
              <a:rPr lang="fr-FR" sz="7200">
                <a:solidFill>
                  <a:schemeClr val="dk1"/>
                </a:solidFill>
              </a:rPr>
              <a:t>  </a:t>
            </a:r>
            <a:endParaRPr sz="7200"/>
          </a:p>
        </p:txBody>
      </p:sp>
      <p:sp>
        <p:nvSpPr>
          <p:cNvPr id="268" name="Shape 268"/>
          <p:cNvSpPr txBox="1"/>
          <p:nvPr/>
        </p:nvSpPr>
        <p:spPr>
          <a:xfrm>
            <a:off x="3315225" y="1340000"/>
            <a:ext cx="5398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4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prévisionnelle et réelle</a:t>
            </a:r>
            <a:r>
              <a:rPr i="1" lang="fr-FR" sz="4800">
                <a:solidFill>
                  <a:schemeClr val="dk1"/>
                </a:solidFill>
              </a:rPr>
              <a:t> </a:t>
            </a:r>
            <a:endParaRPr i="1" sz="4800"/>
          </a:p>
        </p:txBody>
      </p:sp>
      <p:sp>
        <p:nvSpPr>
          <p:cNvPr id="269" name="Shape 269"/>
          <p:cNvSpPr/>
          <p:nvPr/>
        </p:nvSpPr>
        <p:spPr>
          <a:xfrm>
            <a:off x="-289850" y="-297175"/>
            <a:ext cx="9112275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Shape 270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 rot="10800000">
            <a:off x="-3138793" y="4984277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Formation utilisateurs</a:t>
            </a:r>
            <a:r>
              <a:rPr b="1" lang="fr-FR" sz="2400">
                <a:latin typeface="Abel"/>
                <a:ea typeface="Abel"/>
                <a:cs typeface="Abel"/>
                <a:sym typeface="Abel"/>
              </a:rPr>
              <a:t> </a:t>
            </a:r>
            <a:endParaRPr b="1" sz="24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11/16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20857484" y="3076736"/>
            <a:ext cx="2708400" cy="598500"/>
          </a:xfrm>
          <a:prstGeom prst="rect">
            <a:avLst/>
          </a:prstGeom>
        </p:spPr>
        <p:txBody>
          <a:bodyPr anchorCtr="0" anchor="t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407475" y="-529500"/>
            <a:ext cx="645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 H E C K - L I S T</a:t>
            </a:r>
            <a:r>
              <a:rPr lang="fr-FR" sz="7200">
                <a:solidFill>
                  <a:schemeClr val="dk1"/>
                </a:solidFill>
              </a:rPr>
              <a:t> </a:t>
            </a:r>
            <a:r>
              <a:rPr lang="fr-FR" sz="96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-289850" y="-297175"/>
            <a:ext cx="6974625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Shape 281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 rot="10800000">
            <a:off x="-3138793" y="4984277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Formation utilisateurs</a:t>
            </a:r>
            <a:r>
              <a:rPr b="1" lang="fr-FR" sz="2400">
                <a:latin typeface="Abel"/>
                <a:ea typeface="Abel"/>
                <a:cs typeface="Abel"/>
                <a:sym typeface="Abel"/>
              </a:rPr>
              <a:t> </a:t>
            </a:r>
            <a:endParaRPr b="1" sz="24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284" name="Shape 284"/>
          <p:cNvSpPr/>
          <p:nvPr/>
        </p:nvSpPr>
        <p:spPr>
          <a:xfrm>
            <a:off x="5058250" y="2341550"/>
            <a:ext cx="3845700" cy="5985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5058250" y="3332150"/>
            <a:ext cx="3845700" cy="5985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5058250" y="4322750"/>
            <a:ext cx="3845700" cy="59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058250" y="5313350"/>
            <a:ext cx="3845700" cy="59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5058250" y="6303950"/>
            <a:ext cx="3845700" cy="5985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5058250" y="7294550"/>
            <a:ext cx="3845700" cy="59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5058250" y="8285150"/>
            <a:ext cx="3845700" cy="598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5058250" y="9275750"/>
            <a:ext cx="3845700" cy="598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5058250" y="10266350"/>
            <a:ext cx="3845700" cy="598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5058250" y="11256950"/>
            <a:ext cx="3845700" cy="598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5058250" y="12247550"/>
            <a:ext cx="3845700" cy="598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7090500" y="4458375"/>
            <a:ext cx="2027400" cy="5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19617050" y="3486675"/>
            <a:ext cx="53817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25/01/2018</a:t>
            </a:r>
            <a:r>
              <a:rPr lang="fr-FR" sz="7200">
                <a:solidFill>
                  <a:schemeClr val="dk1"/>
                </a:solidFill>
              </a:rPr>
              <a:t> </a:t>
            </a:r>
            <a:r>
              <a:rPr lang="fr-FR" sz="96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19617050" y="9376625"/>
            <a:ext cx="53817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20</a:t>
            </a:r>
            <a:r>
              <a:rPr lang="fr-FR" sz="7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/04/2018 </a:t>
            </a:r>
            <a:r>
              <a:rPr lang="fr-FR" sz="9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12158250" y="8449350"/>
            <a:ext cx="4433100" cy="392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12158250" y="2760525"/>
            <a:ext cx="4433100" cy="392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12643050" y="3539750"/>
            <a:ext cx="53817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Version 0 </a:t>
            </a:r>
            <a:r>
              <a:rPr lang="fr-FR" sz="7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fr-FR" sz="9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12643050" y="9327900"/>
            <a:ext cx="53817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Version 4  </a:t>
            </a:r>
            <a:r>
              <a:rPr lang="fr-FR" sz="9600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17128600" y="10455050"/>
            <a:ext cx="2027400" cy="5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7975" y="6580100"/>
            <a:ext cx="2027400" cy="20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407475" y="10074950"/>
            <a:ext cx="24681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Shape 305"/>
          <p:cNvCxnSpPr>
            <a:endCxn id="299" idx="2"/>
          </p:cNvCxnSpPr>
          <p:nvPr/>
        </p:nvCxnSpPr>
        <p:spPr>
          <a:xfrm>
            <a:off x="8903850" y="2640825"/>
            <a:ext cx="3254400" cy="2080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Shape 306"/>
          <p:cNvCxnSpPr>
            <a:stCxn id="285" idx="3"/>
            <a:endCxn id="299" idx="2"/>
          </p:cNvCxnSpPr>
          <p:nvPr/>
        </p:nvCxnSpPr>
        <p:spPr>
          <a:xfrm>
            <a:off x="8903950" y="3631400"/>
            <a:ext cx="3254400" cy="1089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Shape 307"/>
          <p:cNvCxnSpPr>
            <a:stCxn id="288" idx="3"/>
            <a:endCxn id="299" idx="2"/>
          </p:cNvCxnSpPr>
          <p:nvPr/>
        </p:nvCxnSpPr>
        <p:spPr>
          <a:xfrm flipH="1" rot="10800000">
            <a:off x="8903950" y="4721300"/>
            <a:ext cx="3254400" cy="188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Shape 308"/>
          <p:cNvCxnSpPr>
            <a:stCxn id="292" idx="3"/>
            <a:endCxn id="298" idx="2"/>
          </p:cNvCxnSpPr>
          <p:nvPr/>
        </p:nvCxnSpPr>
        <p:spPr>
          <a:xfrm flipH="1" rot="10800000">
            <a:off x="8903950" y="10410200"/>
            <a:ext cx="3254400" cy="155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Shape 309"/>
          <p:cNvCxnSpPr>
            <a:stCxn id="294" idx="3"/>
            <a:endCxn id="298" idx="2"/>
          </p:cNvCxnSpPr>
          <p:nvPr/>
        </p:nvCxnSpPr>
        <p:spPr>
          <a:xfrm flipH="1" rot="10800000">
            <a:off x="8903950" y="10410200"/>
            <a:ext cx="3254400" cy="2136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Shape 310"/>
          <p:cNvCxnSpPr>
            <a:stCxn id="290" idx="3"/>
            <a:endCxn id="298" idx="2"/>
          </p:cNvCxnSpPr>
          <p:nvPr/>
        </p:nvCxnSpPr>
        <p:spPr>
          <a:xfrm>
            <a:off x="8903950" y="8584400"/>
            <a:ext cx="3254400" cy="1825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Shape 311"/>
          <p:cNvCxnSpPr>
            <a:stCxn id="293" idx="3"/>
            <a:endCxn id="298" idx="2"/>
          </p:cNvCxnSpPr>
          <p:nvPr/>
        </p:nvCxnSpPr>
        <p:spPr>
          <a:xfrm flipH="1" rot="10800000">
            <a:off x="8903950" y="10410200"/>
            <a:ext cx="3254400" cy="1146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Shape 312"/>
          <p:cNvSpPr/>
          <p:nvPr/>
        </p:nvSpPr>
        <p:spPr>
          <a:xfrm rot="5400000">
            <a:off x="21558275" y="5703800"/>
            <a:ext cx="1306800" cy="5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12/16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407475" y="-529500"/>
            <a:ext cx="645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 H E C K - L I S T</a:t>
            </a:r>
            <a:r>
              <a:rPr lang="fr-FR" sz="7200">
                <a:solidFill>
                  <a:schemeClr val="dk1"/>
                </a:solidFill>
              </a:rPr>
              <a:t> </a:t>
            </a:r>
            <a:r>
              <a:rPr lang="fr-FR" sz="96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-289850" y="-297175"/>
            <a:ext cx="6974625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Shape 320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 rot="10800000">
            <a:off x="-3138793" y="4984277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Formation utilisateurs</a:t>
            </a:r>
            <a:r>
              <a:rPr b="1" lang="fr-FR" sz="2400">
                <a:latin typeface="Abel"/>
                <a:ea typeface="Abel"/>
                <a:cs typeface="Abel"/>
                <a:sym typeface="Abel"/>
              </a:rPr>
              <a:t> </a:t>
            </a:r>
            <a:endParaRPr b="1" sz="2400"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323" name="Shape 323"/>
          <p:cNvSpPr txBox="1"/>
          <p:nvPr/>
        </p:nvSpPr>
        <p:spPr>
          <a:xfrm>
            <a:off x="407475" y="10074950"/>
            <a:ext cx="24681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13/16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886317"/>
            <a:ext cx="17980873" cy="116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20381334" y="4963211"/>
            <a:ext cx="2708400" cy="598500"/>
          </a:xfrm>
          <a:prstGeom prst="rect">
            <a:avLst/>
          </a:prstGeom>
        </p:spPr>
        <p:txBody>
          <a:bodyPr anchorCtr="0" anchor="t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-241125" y="402050"/>
            <a:ext cx="80973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 I L A N  G L O B A L   </a:t>
            </a:r>
            <a:r>
              <a:rPr lang="fr-FR" sz="96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-289850" y="-297175"/>
            <a:ext cx="7753600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" name="Shape 333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 rot="10800000">
            <a:off x="-4111277" y="5593877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Formation utilisateurs</a:t>
            </a: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17685025" y="2780325"/>
            <a:ext cx="46785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60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PERSPECTIVES</a:t>
            </a:r>
            <a:endParaRPr b="1" sz="60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17037125" y="4786800"/>
            <a:ext cx="7051500" cy="6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latin typeface="Abel"/>
                <a:ea typeface="Abel"/>
                <a:cs typeface="Abel"/>
                <a:sym typeface="Abel"/>
              </a:rPr>
              <a:t>Vidéo de présentation de l’école</a:t>
            </a:r>
            <a:endParaRPr sz="4800">
              <a:latin typeface="Abel"/>
              <a:ea typeface="Abel"/>
              <a:cs typeface="Abel"/>
              <a:sym typeface="Abel"/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latin typeface="Abel"/>
                <a:ea typeface="Abel"/>
                <a:cs typeface="Abel"/>
                <a:sym typeface="Abel"/>
              </a:rPr>
              <a:t>Faire des animations</a:t>
            </a:r>
            <a:endParaRPr sz="4800">
              <a:latin typeface="Abel"/>
              <a:ea typeface="Abel"/>
              <a:cs typeface="Abel"/>
              <a:sym typeface="Abel"/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latin typeface="Abel"/>
                <a:ea typeface="Abel"/>
                <a:cs typeface="Abel"/>
                <a:sym typeface="Abel"/>
              </a:rPr>
              <a:t>Traductions de certains plugins</a:t>
            </a:r>
            <a:endParaRPr sz="4800">
              <a:latin typeface="Abel"/>
              <a:ea typeface="Abel"/>
              <a:cs typeface="Abel"/>
              <a:sym typeface="Abel"/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latin typeface="Abel"/>
                <a:ea typeface="Abel"/>
                <a:cs typeface="Abel"/>
                <a:sym typeface="Abel"/>
              </a:rPr>
              <a:t>Système d’archivage</a:t>
            </a:r>
            <a:endParaRPr sz="4800">
              <a:latin typeface="Abel"/>
              <a:ea typeface="Abel"/>
              <a:cs typeface="Abel"/>
              <a:sym typeface="Abe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latin typeface="Abel"/>
                <a:ea typeface="Abel"/>
                <a:cs typeface="Abel"/>
                <a:sym typeface="Abel"/>
              </a:rPr>
              <a:t> </a:t>
            </a:r>
            <a:endParaRPr sz="4800"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338" name="Shape 338"/>
          <p:cNvCxnSpPr/>
          <p:nvPr/>
        </p:nvCxnSpPr>
        <p:spPr>
          <a:xfrm flipH="1">
            <a:off x="15123675" y="2961525"/>
            <a:ext cx="2125800" cy="860430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Shape 339"/>
          <p:cNvSpPr txBox="1"/>
          <p:nvPr/>
        </p:nvSpPr>
        <p:spPr>
          <a:xfrm>
            <a:off x="3751600" y="5470775"/>
            <a:ext cx="11869500" cy="55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FF9900"/>
                </a:solidFill>
                <a:latin typeface="Abel"/>
                <a:ea typeface="Abel"/>
                <a:cs typeface="Abel"/>
                <a:sym typeface="Abel"/>
              </a:rPr>
              <a:t>Partie publique présentant les informations générales et actualités</a:t>
            </a:r>
            <a:endParaRPr sz="4800">
              <a:solidFill>
                <a:srgbClr val="FF9900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992C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47992C"/>
                </a:solidFill>
                <a:latin typeface="Abel"/>
                <a:ea typeface="Abel"/>
                <a:cs typeface="Abel"/>
                <a:sym typeface="Abel"/>
              </a:rPr>
              <a:t>Page permettant de situer et contacter l’école  </a:t>
            </a:r>
            <a:endParaRPr sz="4800">
              <a:solidFill>
                <a:srgbClr val="47992C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992C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47992C"/>
                </a:solidFill>
                <a:latin typeface="Abel"/>
                <a:ea typeface="Abel"/>
                <a:cs typeface="Abel"/>
                <a:sym typeface="Abel"/>
              </a:rPr>
              <a:t>Espace privé pour les parents</a:t>
            </a:r>
            <a:endParaRPr sz="4800">
              <a:solidFill>
                <a:srgbClr val="47992C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992C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47992C"/>
                </a:solidFill>
                <a:latin typeface="Abel"/>
                <a:ea typeface="Abel"/>
                <a:cs typeface="Abel"/>
                <a:sym typeface="Abel"/>
              </a:rPr>
              <a:t>Identité visuelle sous forme d’une charte graphique personnalisée</a:t>
            </a:r>
            <a:endParaRPr sz="4800">
              <a:solidFill>
                <a:srgbClr val="47992C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992C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47992C"/>
                </a:solidFill>
                <a:latin typeface="Abel"/>
                <a:ea typeface="Abel"/>
                <a:cs typeface="Abel"/>
                <a:sym typeface="Abel"/>
              </a:rPr>
              <a:t>Interface d’administration simple </a:t>
            </a:r>
            <a:endParaRPr sz="4800">
              <a:solidFill>
                <a:srgbClr val="47992C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992C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47992C"/>
                </a:solidFill>
                <a:latin typeface="Abel"/>
                <a:ea typeface="Abel"/>
                <a:cs typeface="Abel"/>
                <a:sym typeface="Abel"/>
              </a:rPr>
              <a:t>Site sécurisé et déployé en production</a:t>
            </a:r>
            <a:endParaRPr sz="4800">
              <a:solidFill>
                <a:srgbClr val="47992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4645575" y="2927775"/>
            <a:ext cx="82926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60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BILAN DU TRAVAIL RÉALISÉ</a:t>
            </a:r>
            <a:endParaRPr b="1" sz="60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14/16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650" y="-866450"/>
            <a:ext cx="21207424" cy="144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192100" y="402050"/>
            <a:ext cx="80973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 I L A N    </a:t>
            </a:r>
            <a:r>
              <a:rPr lang="fr-FR" sz="96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-289850" y="-297175"/>
            <a:ext cx="3731875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" name="Shape 349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 rot="10800000">
            <a:off x="-4111277" y="5593877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Formation utilisateurs</a:t>
            </a: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15/16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3179650" y="1935325"/>
            <a:ext cx="17329125" cy="3257300"/>
          </a:xfrm>
          <a:prstGeom prst="flowChartProcess">
            <a:avLst/>
          </a:prstGeom>
          <a:noFill/>
          <a:ln cap="flat" cmpd="sng" w="76200">
            <a:solidFill>
              <a:srgbClr val="A64D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725" y="3062725"/>
            <a:ext cx="2026775" cy="19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79491" y="10838650"/>
            <a:ext cx="3734135" cy="16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/>
          <p:nvPr/>
        </p:nvSpPr>
        <p:spPr>
          <a:xfrm rot="10800000">
            <a:off x="3841625" y="7068200"/>
            <a:ext cx="15820675" cy="2994975"/>
          </a:xfrm>
          <a:prstGeom prst="flowChartProcess">
            <a:avLst/>
          </a:prstGeom>
          <a:noFill/>
          <a:ln cap="flat" cmpd="sng" w="76200">
            <a:solidFill>
              <a:srgbClr val="A64D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2963425" y="4909400"/>
            <a:ext cx="17724900" cy="267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4588375" y="1862450"/>
            <a:ext cx="143271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375" lIns="83375" spcFirstLastPara="1" rIns="83375" wrap="square" tIns="83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bel"/>
              <a:buNone/>
            </a:pPr>
            <a:r>
              <a:rPr lang="fr-FR" sz="7200">
                <a:latin typeface="Abel"/>
                <a:ea typeface="Abel"/>
                <a:cs typeface="Abel"/>
                <a:sym typeface="Abel"/>
              </a:rPr>
              <a:t>Remerciements</a:t>
            </a:r>
            <a:endParaRPr b="0" i="0" sz="7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5710900" y="3109425"/>
            <a:ext cx="12960900" cy="87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375" lIns="83375" spcFirstLastPara="1" rIns="83375" wrap="square" tIns="833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fr-FR" sz="4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Commanditaires : Florence Corrihons, Émilie Lannes</a:t>
            </a:r>
            <a:endParaRPr b="1"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fr-FR" sz="4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Enseignant tuteur : Patrick Etcheverry</a:t>
            </a:r>
            <a:endParaRPr b="1"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fr-FR" sz="4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Le jury :</a:t>
            </a:r>
            <a:endParaRPr b="1"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el"/>
              <a:buChar char="-"/>
            </a:pPr>
            <a:r>
              <a:rPr b="1" lang="fr-FR" sz="4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Pantxika Dagorret </a:t>
            </a:r>
            <a:endParaRPr b="1"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el"/>
              <a:buChar char="-"/>
            </a:pPr>
            <a:r>
              <a:rPr b="1" lang="fr-FR" sz="4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Martine Convert </a:t>
            </a:r>
            <a:endParaRPr b="1"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L’ensemble des personnes présentes</a:t>
            </a:r>
            <a:endParaRPr b="1"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3525" y="2453125"/>
            <a:ext cx="9525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1675" y="9016525"/>
            <a:ext cx="7810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29725" y="6486525"/>
            <a:ext cx="6953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50312" y="10326650"/>
            <a:ext cx="2868500" cy="28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7834" y="10326638"/>
            <a:ext cx="14287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16/16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26121463" y="-1"/>
            <a:ext cx="3400200" cy="777000"/>
          </a:xfrm>
          <a:prstGeom prst="rect">
            <a:avLst/>
          </a:prstGeom>
        </p:spPr>
        <p:txBody>
          <a:bodyPr anchorCtr="0" anchor="t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24361897" y="12583453"/>
            <a:ext cx="1436400" cy="762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50" y="0"/>
            <a:ext cx="10126204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9374" y="0"/>
            <a:ext cx="8768219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20838534" y="2982011"/>
            <a:ext cx="2708400" cy="598500"/>
          </a:xfrm>
          <a:prstGeom prst="rect">
            <a:avLst/>
          </a:prstGeom>
        </p:spPr>
        <p:txBody>
          <a:bodyPr anchorCtr="0" anchor="t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53353" l="0" r="0" t="0"/>
          <a:stretch/>
        </p:blipFill>
        <p:spPr>
          <a:xfrm>
            <a:off x="152400" y="152400"/>
            <a:ext cx="12211050" cy="450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86574"/>
            <a:ext cx="12039599" cy="721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920200"/>
            <a:ext cx="11728176" cy="31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6">
            <a:alphaModFix/>
          </a:blip>
          <a:srcRect b="52723" l="0" r="0" t="0"/>
          <a:stretch/>
        </p:blipFill>
        <p:spPr>
          <a:xfrm>
            <a:off x="12363450" y="4784575"/>
            <a:ext cx="11430429" cy="31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03575" y="8122574"/>
            <a:ext cx="15564840" cy="45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92000" y="519475"/>
            <a:ext cx="11430426" cy="440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2204975" y="203125"/>
            <a:ext cx="116544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375" lIns="83375" spcFirstLastPara="1" rIns="83375" wrap="square" tIns="83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0"/>
              <a:buFont typeface="Arial"/>
              <a:buNone/>
            </a:pPr>
            <a:r>
              <a:rPr i="0" lang="fr-FR" sz="7200" u="none" cap="none" strike="noStrike">
                <a:solidFill>
                  <a:srgbClr val="535353"/>
                </a:solidFill>
                <a:latin typeface="Dosis"/>
                <a:ea typeface="Dosis"/>
                <a:cs typeface="Dosis"/>
                <a:sym typeface="Dosis"/>
              </a:rPr>
              <a:t>S O M M A I R E   </a:t>
            </a:r>
            <a:endParaRPr i="0" sz="7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4" name="Shape 94"/>
          <p:cNvCxnSpPr/>
          <p:nvPr/>
        </p:nvCxnSpPr>
        <p:spPr>
          <a:xfrm>
            <a:off x="1937725" y="1922175"/>
            <a:ext cx="37200" cy="11187000"/>
          </a:xfrm>
          <a:prstGeom prst="straightConnector1">
            <a:avLst/>
          </a:prstGeom>
          <a:noFill/>
          <a:ln cap="flat" cmpd="sng" w="1905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Shape 95"/>
          <p:cNvSpPr txBox="1"/>
          <p:nvPr/>
        </p:nvSpPr>
        <p:spPr>
          <a:xfrm>
            <a:off x="2665275" y="1919475"/>
            <a:ext cx="13343400" cy="13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375" lIns="83375" spcFirstLastPara="1" rIns="83375" wrap="square" tIns="83375">
            <a:noAutofit/>
          </a:bodyPr>
          <a:lstStyle/>
          <a:p>
            <a:pPr indent="-495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bel"/>
              <a:buAutoNum type="romanUcPeriod"/>
            </a:pPr>
            <a:r>
              <a:rPr b="1"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Introduction</a:t>
            </a:r>
            <a:endParaRPr b="1"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495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bel"/>
              <a:buChar char="-"/>
            </a:pPr>
            <a:r>
              <a:rPr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Contexte et problématique  </a:t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495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bel"/>
              <a:buChar char="-"/>
            </a:pPr>
            <a:r>
              <a:rPr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F</a:t>
            </a:r>
            <a:r>
              <a:rPr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onctionnalités du site  </a:t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II. Conception - Réalisation </a:t>
            </a:r>
            <a:endParaRPr b="1"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4953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bel"/>
              <a:buChar char="-"/>
            </a:pPr>
            <a:r>
              <a:rPr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495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bel"/>
              <a:buChar char="-"/>
            </a:pPr>
            <a:r>
              <a:rPr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informatique</a:t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III.</a:t>
            </a:r>
            <a:r>
              <a:rPr b="1"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 Formation commanditaires</a:t>
            </a:r>
            <a:r>
              <a:rPr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IV. G</a:t>
            </a:r>
            <a:r>
              <a:rPr b="1"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estion de projet</a:t>
            </a:r>
            <a:r>
              <a:rPr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 sz="42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V. Bilan</a:t>
            </a:r>
            <a:endParaRPr sz="4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fld id="{00000000-1234-1234-1234-123412341234}" type="slidenum">
              <a:rPr lang="fr-FR" sz="3600">
                <a:solidFill>
                  <a:srgbClr val="000000"/>
                </a:solidFill>
              </a:rPr>
              <a:t>‹#›</a:t>
            </a:fld>
            <a:r>
              <a:rPr lang="fr-FR" sz="3600">
                <a:solidFill>
                  <a:srgbClr val="000000"/>
                </a:solidFill>
              </a:rPr>
              <a:t>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rot="5400000">
            <a:off x="-352657" y="2050350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-3862418" y="2486623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-289850" y="-297175"/>
            <a:ext cx="6128100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7386200" y="4816475"/>
            <a:ext cx="14049000" cy="6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50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Produire un site web répondant aux attentes de l’école maternelle Évariste Galois</a:t>
            </a:r>
            <a:endParaRPr sz="50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5000">
                <a:solidFill>
                  <a:srgbClr val="741B47"/>
                </a:solidFill>
                <a:latin typeface="Abel"/>
                <a:ea typeface="Abel"/>
                <a:cs typeface="Abel"/>
                <a:sym typeface="Abel"/>
              </a:rPr>
              <a:t>Faire en sorte que les commanditaires soient capables de le mettre à jour </a:t>
            </a:r>
            <a:endParaRPr sz="5000">
              <a:solidFill>
                <a:srgbClr val="741B47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60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90500" y="2111800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Introduction</a:t>
            </a: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Formation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106" name="Shape 106"/>
          <p:cNvSpPr txBox="1"/>
          <p:nvPr/>
        </p:nvSpPr>
        <p:spPr>
          <a:xfrm>
            <a:off x="421693" y="-220975"/>
            <a:ext cx="8153400" cy="25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 O N T E X T E </a:t>
            </a:r>
            <a:endParaRPr sz="7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624200" y="2631450"/>
            <a:ext cx="909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60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OBJECTIFS DU PROJET :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5753350" y="5869375"/>
            <a:ext cx="16329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1 /</a:t>
            </a:r>
            <a:endParaRPr b="1" sz="100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5753350" y="9028975"/>
            <a:ext cx="18615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0">
                <a:solidFill>
                  <a:srgbClr val="741B47"/>
                </a:solidFill>
                <a:latin typeface="Abel"/>
                <a:ea typeface="Abel"/>
                <a:cs typeface="Abel"/>
                <a:sym typeface="Abel"/>
              </a:rPr>
              <a:t>2 /</a:t>
            </a:r>
            <a:endParaRPr b="1" sz="10000">
              <a:solidFill>
                <a:srgbClr val="741B4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3/16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 rot="5400000">
            <a:off x="-352657" y="2050350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-3862418" y="2486623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4935758" y="2423410"/>
            <a:ext cx="0" cy="3017400"/>
          </a:xfrm>
          <a:prstGeom prst="straightConnector1">
            <a:avLst/>
          </a:prstGeom>
          <a:noFill/>
          <a:ln cap="flat" cmpd="sng" w="190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Shape 118"/>
          <p:cNvCxnSpPr/>
          <p:nvPr/>
        </p:nvCxnSpPr>
        <p:spPr>
          <a:xfrm rot="10800000">
            <a:off x="4837110" y="2423400"/>
            <a:ext cx="4480500" cy="0"/>
          </a:xfrm>
          <a:prstGeom prst="straightConnector1">
            <a:avLst/>
          </a:prstGeom>
          <a:noFill/>
          <a:ln cap="flat" cmpd="sng" w="1905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Shape 119"/>
          <p:cNvCxnSpPr/>
          <p:nvPr/>
        </p:nvCxnSpPr>
        <p:spPr>
          <a:xfrm>
            <a:off x="22874209" y="9100881"/>
            <a:ext cx="0" cy="3017400"/>
          </a:xfrm>
          <a:prstGeom prst="straightConnector1">
            <a:avLst/>
          </a:prstGeom>
          <a:noFill/>
          <a:ln cap="flat" cmpd="sng" w="190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Shape 120"/>
          <p:cNvCxnSpPr/>
          <p:nvPr/>
        </p:nvCxnSpPr>
        <p:spPr>
          <a:xfrm rot="10800000">
            <a:off x="18454670" y="12035289"/>
            <a:ext cx="4480500" cy="0"/>
          </a:xfrm>
          <a:prstGeom prst="straightConnector1">
            <a:avLst/>
          </a:prstGeom>
          <a:noFill/>
          <a:ln cap="flat" cmpd="sng" w="1905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Shape 121"/>
          <p:cNvSpPr/>
          <p:nvPr/>
        </p:nvSpPr>
        <p:spPr>
          <a:xfrm>
            <a:off x="-289850" y="-297175"/>
            <a:ext cx="6128100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5980100" y="3911675"/>
            <a:ext cx="16659600" cy="72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CARACTÉRISTIQUES DU SITE : </a:t>
            </a:r>
            <a:br>
              <a:rPr lang="fr-FR" sz="3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</a:br>
            <a:endParaRPr sz="12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Partie publique présentant les informations générales et actualités</a:t>
            </a:r>
            <a:endParaRPr sz="48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Page permettant de situer et contacter l’école  </a:t>
            </a:r>
            <a:endParaRPr sz="48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Espace privé pour les parents</a:t>
            </a:r>
            <a:endParaRPr sz="48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Identité visuelle sous forme d’une charte graphique personnalisée</a:t>
            </a:r>
            <a:endParaRPr sz="48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Interface d’administration simple </a:t>
            </a:r>
            <a:endParaRPr sz="48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-533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4800"/>
              <a:buFont typeface="Abel"/>
              <a:buChar char="●"/>
            </a:pPr>
            <a:r>
              <a:rPr lang="fr-FR" sz="48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Site sécurisé et déployé en production</a:t>
            </a:r>
            <a:endParaRPr sz="48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190500" y="2111800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Introduction</a:t>
            </a: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Formation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124" name="Shape 124"/>
          <p:cNvSpPr txBox="1"/>
          <p:nvPr/>
        </p:nvSpPr>
        <p:spPr>
          <a:xfrm>
            <a:off x="436323" y="-441350"/>
            <a:ext cx="1583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 O N T E X T E </a:t>
            </a:r>
            <a:endParaRPr sz="7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4/16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 rot="5400000">
            <a:off x="-352657" y="2050350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3862418" y="2486623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190500" y="2111800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Introduction</a:t>
            </a: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Formation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133" name="Shape 133"/>
          <p:cNvSpPr txBox="1"/>
          <p:nvPr/>
        </p:nvSpPr>
        <p:spPr>
          <a:xfrm>
            <a:off x="-936675" y="9202875"/>
            <a:ext cx="106482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57200" y="-441350"/>
            <a:ext cx="1583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 O N C T I O N N A L I T É S</a:t>
            </a:r>
            <a:endParaRPr sz="7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-289850" y="-297175"/>
            <a:ext cx="10108675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275" y="354575"/>
            <a:ext cx="10903324" cy="130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77162" l="0" r="0" t="0"/>
          <a:stretch/>
        </p:blipFill>
        <p:spPr>
          <a:xfrm>
            <a:off x="3460625" y="3962401"/>
            <a:ext cx="19880900" cy="54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50818" l="0" r="0" t="24444"/>
          <a:stretch/>
        </p:blipFill>
        <p:spPr>
          <a:xfrm>
            <a:off x="3309313" y="3903000"/>
            <a:ext cx="20193251" cy="600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5/16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17673" l="478" r="9301" t="48707"/>
          <a:stretch/>
        </p:blipFill>
        <p:spPr>
          <a:xfrm>
            <a:off x="3651050" y="4417375"/>
            <a:ext cx="18218351" cy="815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0" r="9779" t="82642"/>
          <a:stretch/>
        </p:blipFill>
        <p:spPr>
          <a:xfrm>
            <a:off x="3309325" y="6683750"/>
            <a:ext cx="20032201" cy="46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076" y="2965575"/>
            <a:ext cx="6361401" cy="642803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264900" y="-593750"/>
            <a:ext cx="1583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 H A R T E   G R A P H I Q U E </a:t>
            </a: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7200"/>
          </a:p>
        </p:txBody>
      </p:sp>
      <p:sp>
        <p:nvSpPr>
          <p:cNvPr id="148" name="Shape 148"/>
          <p:cNvSpPr txBox="1"/>
          <p:nvPr/>
        </p:nvSpPr>
        <p:spPr>
          <a:xfrm>
            <a:off x="4705675" y="1289225"/>
            <a:ext cx="67323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fr-FR" sz="3000">
                <a:latin typeface="Dosis"/>
                <a:ea typeface="Dosis"/>
                <a:cs typeface="Dosis"/>
                <a:sym typeface="Dosis"/>
              </a:rPr>
              <a:t>Couleurs / Logo / Typographies </a:t>
            </a:r>
            <a:endParaRPr i="1" sz="3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1509688" y="4367925"/>
            <a:ext cx="14325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79705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Abel"/>
                <a:ea typeface="Abel"/>
                <a:cs typeface="Abel"/>
                <a:sym typeface="Abel"/>
              </a:rPr>
              <a:t>#f4e725</a:t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3052438" y="3455313"/>
            <a:ext cx="16995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79705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Abel"/>
                <a:ea typeface="Abel"/>
                <a:cs typeface="Abel"/>
                <a:sym typeface="Abel"/>
              </a:rPr>
              <a:t>#59b0d7</a:t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12128813" y="6355238"/>
            <a:ext cx="20754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79705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Abel"/>
                <a:ea typeface="Abel"/>
                <a:cs typeface="Abel"/>
                <a:sym typeface="Abel"/>
              </a:rPr>
              <a:t>#3ee041</a:t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14527300" y="4590613"/>
            <a:ext cx="14325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79705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Abel"/>
                <a:ea typeface="Abel"/>
                <a:cs typeface="Abel"/>
                <a:sym typeface="Abel"/>
              </a:rPr>
              <a:t>#6ebc8a</a:t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14128013" y="6251738"/>
            <a:ext cx="20754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79705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Abel"/>
                <a:ea typeface="Abel"/>
                <a:cs typeface="Abel"/>
                <a:sym typeface="Abel"/>
              </a:rPr>
              <a:t>#f4a14f</a:t>
            </a:r>
            <a:endParaRPr/>
          </a:p>
        </p:txBody>
      </p:sp>
      <p:sp>
        <p:nvSpPr>
          <p:cNvPr id="154" name="Shape 154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-2794025" y="3122982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Formation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157" name="Shape 157"/>
          <p:cNvSpPr/>
          <p:nvPr/>
        </p:nvSpPr>
        <p:spPr>
          <a:xfrm>
            <a:off x="-289850" y="-297175"/>
            <a:ext cx="10815175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664" y="9529150"/>
            <a:ext cx="16213885" cy="1413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Shape 159"/>
          <p:cNvGrpSpPr/>
          <p:nvPr/>
        </p:nvGrpSpPr>
        <p:grpSpPr>
          <a:xfrm>
            <a:off x="5263803" y="11173773"/>
            <a:ext cx="8756185" cy="896056"/>
            <a:chOff x="5334470" y="11073350"/>
            <a:chExt cx="6591031" cy="675300"/>
          </a:xfrm>
        </p:grpSpPr>
        <p:pic>
          <p:nvPicPr>
            <p:cNvPr id="160" name="Shape 1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95926" y="11204725"/>
              <a:ext cx="1829575" cy="35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 rotWithShape="1">
            <a:blip r:embed="rId6">
              <a:alphaModFix/>
            </a:blip>
            <a:srcRect b="-28402" l="0" r="-28402" t="0"/>
            <a:stretch/>
          </p:blipFill>
          <p:spPr>
            <a:xfrm>
              <a:off x="5334470" y="11073350"/>
              <a:ext cx="6152734" cy="675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Shape 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5650" y="12300429"/>
            <a:ext cx="8409413" cy="69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60788" y="12447228"/>
            <a:ext cx="3651161" cy="4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15082250" y="5353538"/>
            <a:ext cx="695400" cy="669600"/>
          </a:xfrm>
          <a:prstGeom prst="ellipse">
            <a:avLst/>
          </a:prstGeom>
          <a:solidFill>
            <a:srgbClr val="6EBC8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3481825" y="4322000"/>
            <a:ext cx="695400" cy="675300"/>
          </a:xfrm>
          <a:prstGeom prst="ellipse">
            <a:avLst/>
          </a:prstGeom>
          <a:solidFill>
            <a:srgbClr val="59B0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2041675" y="5275800"/>
            <a:ext cx="695400" cy="743100"/>
          </a:xfrm>
          <a:prstGeom prst="ellipse">
            <a:avLst/>
          </a:prstGeom>
          <a:solidFill>
            <a:srgbClr val="F4E7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2698575" y="7152725"/>
            <a:ext cx="695400" cy="675300"/>
          </a:xfrm>
          <a:prstGeom prst="ellipse">
            <a:avLst/>
          </a:prstGeom>
          <a:solidFill>
            <a:srgbClr val="3EE0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14629000" y="7082150"/>
            <a:ext cx="695400" cy="675300"/>
          </a:xfrm>
          <a:prstGeom prst="ellipse">
            <a:avLst/>
          </a:prstGeom>
          <a:solidFill>
            <a:srgbClr val="F4A1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9389248" y="3555338"/>
            <a:ext cx="1235400" cy="1210500"/>
          </a:xfrm>
          <a:prstGeom prst="ellipse">
            <a:avLst/>
          </a:prstGeom>
          <a:solidFill>
            <a:srgbClr val="80037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9389247" y="6328350"/>
            <a:ext cx="1235400" cy="1211700"/>
          </a:xfrm>
          <a:prstGeom prst="ellipse">
            <a:avLst/>
          </a:prstGeom>
          <a:solidFill>
            <a:srgbClr val="4799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8969250" y="4590613"/>
            <a:ext cx="2075400" cy="13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79705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Abel"/>
                <a:ea typeface="Abel"/>
                <a:cs typeface="Abel"/>
                <a:sym typeface="Abel"/>
              </a:rPr>
              <a:t>#80037eff</a:t>
            </a:r>
            <a:endParaRPr sz="3000"/>
          </a:p>
        </p:txBody>
      </p:sp>
      <p:sp>
        <p:nvSpPr>
          <p:cNvPr id="172" name="Shape 172"/>
          <p:cNvSpPr txBox="1"/>
          <p:nvPr/>
        </p:nvSpPr>
        <p:spPr>
          <a:xfrm>
            <a:off x="18969250" y="7216000"/>
            <a:ext cx="20754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Abel"/>
                <a:ea typeface="Abel"/>
                <a:cs typeface="Abel"/>
                <a:sym typeface="Abel"/>
              </a:rPr>
              <a:t>#47992cff</a:t>
            </a:r>
            <a:endParaRPr sz="2400"/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6/16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-5397125" y="-381000"/>
            <a:ext cx="1583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 H A R T E   G R A P H I Q U E </a:t>
            </a:r>
            <a:b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i="1" lang="fr-FR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Maquettes couleurs, responsive design </a:t>
            </a:r>
            <a:endParaRPr i="1" sz="3600"/>
          </a:p>
        </p:txBody>
      </p:sp>
      <p:sp>
        <p:nvSpPr>
          <p:cNvPr id="179" name="Shape 179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-2794025" y="3122982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Formation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182" name="Shape 182"/>
          <p:cNvSpPr/>
          <p:nvPr/>
        </p:nvSpPr>
        <p:spPr>
          <a:xfrm>
            <a:off x="-289850" y="-297175"/>
            <a:ext cx="10815175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6375" y="8006825"/>
            <a:ext cx="7545374" cy="565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600" y="2083900"/>
            <a:ext cx="16083399" cy="115032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7140000" dist="9525">
              <a:srgbClr val="000000"/>
            </a:outerShdw>
          </a:effectLst>
        </p:spPr>
      </p:pic>
      <p:sp>
        <p:nvSpPr>
          <p:cNvPr id="185" name="Shape 185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7/16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625" y="-1026175"/>
            <a:ext cx="12838676" cy="855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457200" y="-441350"/>
            <a:ext cx="1583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 U L T I M É D I A </a:t>
            </a: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 </a:t>
            </a:r>
            <a:endParaRPr sz="7200"/>
          </a:p>
        </p:txBody>
      </p:sp>
      <p:sp>
        <p:nvSpPr>
          <p:cNvPr id="192" name="Shape 192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-2794025" y="3122982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Formation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195" name="Shape 195"/>
          <p:cNvSpPr/>
          <p:nvPr/>
        </p:nvSpPr>
        <p:spPr>
          <a:xfrm>
            <a:off x="-289850" y="-297175"/>
            <a:ext cx="7300700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2725" y="8234298"/>
            <a:ext cx="12795576" cy="5481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4736975" y="5706725"/>
            <a:ext cx="43146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AVANT</a:t>
            </a:r>
            <a:r>
              <a:rPr b="1" lang="fr-FR" sz="10000">
                <a:solidFill>
                  <a:srgbClr val="A64D79"/>
                </a:solidFill>
                <a:latin typeface="Abel"/>
                <a:ea typeface="Abel"/>
                <a:cs typeface="Abel"/>
                <a:sym typeface="Abel"/>
              </a:rPr>
              <a:t> /</a:t>
            </a:r>
            <a:endParaRPr b="1" sz="10000">
              <a:solidFill>
                <a:srgbClr val="A64D7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4512000" y="12013500"/>
            <a:ext cx="44445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0">
                <a:solidFill>
                  <a:srgbClr val="741B47"/>
                </a:solidFill>
                <a:latin typeface="Abel"/>
                <a:ea typeface="Abel"/>
                <a:cs typeface="Abel"/>
                <a:sym typeface="Abel"/>
              </a:rPr>
              <a:t>APRÈS</a:t>
            </a:r>
            <a:r>
              <a:rPr b="1" lang="fr-FR" sz="10000">
                <a:solidFill>
                  <a:srgbClr val="741B47"/>
                </a:solidFill>
                <a:latin typeface="Abel"/>
                <a:ea typeface="Abel"/>
                <a:cs typeface="Abel"/>
                <a:sym typeface="Abel"/>
              </a:rPr>
              <a:t> /</a:t>
            </a:r>
            <a:endParaRPr b="1" sz="10000">
              <a:solidFill>
                <a:srgbClr val="741B4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8/16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27253" l="0" r="56920" t="52851"/>
          <a:stretch/>
        </p:blipFill>
        <p:spPr>
          <a:xfrm>
            <a:off x="-12" y="4588638"/>
            <a:ext cx="12795576" cy="3938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Shape 201"/>
          <p:cNvCxnSpPr/>
          <p:nvPr/>
        </p:nvCxnSpPr>
        <p:spPr>
          <a:xfrm flipH="1">
            <a:off x="7429925" y="4025350"/>
            <a:ext cx="2279700" cy="949800"/>
          </a:xfrm>
          <a:prstGeom prst="straightConnector1">
            <a:avLst/>
          </a:prstGeom>
          <a:noFill/>
          <a:ln cap="flat" cmpd="sng" w="114300">
            <a:solidFill>
              <a:srgbClr val="A64D79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b="8881" l="0" r="56329" t="58369"/>
          <a:stretch/>
        </p:blipFill>
        <p:spPr>
          <a:xfrm>
            <a:off x="-21550" y="9346550"/>
            <a:ext cx="12795576" cy="411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Shape 203"/>
          <p:cNvCxnSpPr>
            <a:endCxn id="202" idx="0"/>
          </p:cNvCxnSpPr>
          <p:nvPr/>
        </p:nvCxnSpPr>
        <p:spPr>
          <a:xfrm flipH="1">
            <a:off x="6376238" y="7710950"/>
            <a:ext cx="407700" cy="1635600"/>
          </a:xfrm>
          <a:prstGeom prst="straightConnector1">
            <a:avLst/>
          </a:prstGeom>
          <a:noFill/>
          <a:ln cap="flat" cmpd="sng" w="114300">
            <a:solidFill>
              <a:srgbClr val="A64D7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18958750" y="3319975"/>
            <a:ext cx="5206850" cy="3829475"/>
          </a:xfrm>
          <a:prstGeom prst="flowChartProcess">
            <a:avLst/>
          </a:prstGeom>
          <a:noFill/>
          <a:ln cap="flat" cmpd="sng" w="76200">
            <a:solidFill>
              <a:srgbClr val="A64D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4349225" y="9474750"/>
            <a:ext cx="8995923" cy="2653375"/>
          </a:xfrm>
          <a:prstGeom prst="flowChartProcess">
            <a:avLst/>
          </a:prstGeom>
          <a:noFill/>
          <a:ln cap="flat" cmpd="sng" w="76200">
            <a:solidFill>
              <a:srgbClr val="A64D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13214650" y="3319975"/>
            <a:ext cx="5206850" cy="3829475"/>
          </a:xfrm>
          <a:prstGeom prst="flowChartProcess">
            <a:avLst/>
          </a:prstGeom>
          <a:noFill/>
          <a:ln cap="flat" cmpd="sng" w="76200">
            <a:solidFill>
              <a:srgbClr val="A64D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5016974" y="3319975"/>
            <a:ext cx="7660438" cy="3829475"/>
          </a:xfrm>
          <a:prstGeom prst="flowChartProcess">
            <a:avLst/>
          </a:prstGeom>
          <a:noFill/>
          <a:ln cap="flat" cmpd="sng" w="76200">
            <a:solidFill>
              <a:srgbClr val="A64D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457200" y="473050"/>
            <a:ext cx="17964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 É C U R I T É</a:t>
            </a:r>
            <a:r>
              <a:rPr lang="fr-FR" sz="7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 </a:t>
            </a:r>
            <a:endParaRPr sz="7200"/>
          </a:p>
        </p:txBody>
      </p:sp>
      <p:sp>
        <p:nvSpPr>
          <p:cNvPr id="213" name="Shape 213"/>
          <p:cNvSpPr/>
          <p:nvPr/>
        </p:nvSpPr>
        <p:spPr>
          <a:xfrm>
            <a:off x="-289850" y="-297175"/>
            <a:ext cx="5960125" cy="525775"/>
          </a:xfrm>
          <a:prstGeom prst="flowChartProcess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Shape 214"/>
          <p:cNvSpPr/>
          <p:nvPr/>
        </p:nvSpPr>
        <p:spPr>
          <a:xfrm rot="5400000">
            <a:off x="-351064" y="2058993"/>
            <a:ext cx="5026800" cy="4314600"/>
          </a:xfrm>
          <a:prstGeom prst="triangle">
            <a:avLst>
              <a:gd fmla="val 50000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-1785309" y="3710730"/>
            <a:ext cx="6128100" cy="525900"/>
          </a:xfrm>
          <a:prstGeom prst="trapezoid">
            <a:avLst>
              <a:gd fmla="val 172946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192093" y="2120443"/>
            <a:ext cx="355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Introduction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Aspects graphiques </a:t>
            </a:r>
            <a:endParaRPr b="1"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Aspects informatiques</a:t>
            </a:r>
            <a:endParaRPr b="1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Formation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Gestion de projet </a:t>
            </a:r>
            <a:endParaRPr b="1" sz="2400"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Bilan</a:t>
            </a:r>
            <a:endParaRPr b="1" sz="2400"/>
          </a:p>
        </p:txBody>
      </p:sp>
      <p:sp>
        <p:nvSpPr>
          <p:cNvPr id="217" name="Shape 217"/>
          <p:cNvSpPr txBox="1"/>
          <p:nvPr/>
        </p:nvSpPr>
        <p:spPr>
          <a:xfrm>
            <a:off x="8343400" y="4740025"/>
            <a:ext cx="104349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1200" y="3733362"/>
            <a:ext cx="1644250" cy="16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725" y="3645588"/>
            <a:ext cx="1644250" cy="16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7936775" y="4409500"/>
            <a:ext cx="1644300" cy="5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63063" y="4412502"/>
            <a:ext cx="3419600" cy="19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6">
            <a:alphaModFix/>
          </a:blip>
          <a:srcRect b="9444" l="0" r="0" t="0"/>
          <a:stretch/>
        </p:blipFill>
        <p:spPr>
          <a:xfrm>
            <a:off x="5368000" y="9568988"/>
            <a:ext cx="6776975" cy="24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8061700" y="3441175"/>
            <a:ext cx="1470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60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SSL</a:t>
            </a:r>
            <a:endParaRPr b="1" sz="6000"/>
          </a:p>
        </p:txBody>
      </p:sp>
      <p:sp>
        <p:nvSpPr>
          <p:cNvPr id="224" name="Shape 224"/>
          <p:cNvSpPr txBox="1"/>
          <p:nvPr/>
        </p:nvSpPr>
        <p:spPr>
          <a:xfrm>
            <a:off x="9126525" y="5456000"/>
            <a:ext cx="3975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9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HTTPS</a:t>
            </a:r>
            <a:endParaRPr b="1" sz="9600"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7">
            <a:alphaModFix/>
          </a:blip>
          <a:srcRect b="11944" l="14164" r="13565" t="10494"/>
          <a:stretch/>
        </p:blipFill>
        <p:spPr>
          <a:xfrm>
            <a:off x="19152000" y="3690750"/>
            <a:ext cx="4492751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13602263" y="2120450"/>
            <a:ext cx="3975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27" name="Shape 227"/>
          <p:cNvSpPr txBox="1"/>
          <p:nvPr/>
        </p:nvSpPr>
        <p:spPr>
          <a:xfrm>
            <a:off x="5468925" y="5456000"/>
            <a:ext cx="3975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9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HTTP</a:t>
            </a:r>
            <a:endParaRPr b="1" sz="9600"/>
          </a:p>
        </p:txBody>
      </p:sp>
      <p:sp>
        <p:nvSpPr>
          <p:cNvPr id="228" name="Shape 228"/>
          <p:cNvSpPr txBox="1"/>
          <p:nvPr/>
        </p:nvSpPr>
        <p:spPr>
          <a:xfrm>
            <a:off x="5666388" y="8778975"/>
            <a:ext cx="66705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3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Dé-référencement de la partie privée</a:t>
            </a:r>
            <a:endParaRPr b="1" sz="3600"/>
          </a:p>
        </p:txBody>
      </p:sp>
      <p:sp>
        <p:nvSpPr>
          <p:cNvPr id="229" name="Shape 229"/>
          <p:cNvSpPr txBox="1"/>
          <p:nvPr/>
        </p:nvSpPr>
        <p:spPr>
          <a:xfrm>
            <a:off x="6267732" y="2645898"/>
            <a:ext cx="66705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3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Connexion sécurisée au site</a:t>
            </a:r>
            <a:endParaRPr b="1" sz="3600"/>
          </a:p>
        </p:txBody>
      </p:sp>
      <p:sp>
        <p:nvSpPr>
          <p:cNvPr id="230" name="Shape 230"/>
          <p:cNvSpPr txBox="1"/>
          <p:nvPr/>
        </p:nvSpPr>
        <p:spPr>
          <a:xfrm>
            <a:off x="19669143" y="2645900"/>
            <a:ext cx="3975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3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Protection de l’accès </a:t>
            </a:r>
            <a:endParaRPr b="1" sz="3600"/>
          </a:p>
        </p:txBody>
      </p:sp>
      <p:sp>
        <p:nvSpPr>
          <p:cNvPr id="231" name="Shape 231"/>
          <p:cNvSpPr txBox="1"/>
          <p:nvPr/>
        </p:nvSpPr>
        <p:spPr>
          <a:xfrm>
            <a:off x="20029000" y="7126116"/>
            <a:ext cx="32559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3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à l’administration</a:t>
            </a:r>
            <a:r>
              <a:rPr b="1" lang="fr-FR" sz="3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3600"/>
          </a:p>
        </p:txBody>
      </p:sp>
      <p:sp>
        <p:nvSpPr>
          <p:cNvPr id="232" name="Shape 232"/>
          <p:cNvSpPr txBox="1"/>
          <p:nvPr/>
        </p:nvSpPr>
        <p:spPr>
          <a:xfrm>
            <a:off x="13214650" y="2645900"/>
            <a:ext cx="55671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3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Protection du mail de l’école</a:t>
            </a:r>
            <a:endParaRPr b="1" sz="3600"/>
          </a:p>
        </p:txBody>
      </p:sp>
      <p:sp>
        <p:nvSpPr>
          <p:cNvPr id="233" name="Shape 233"/>
          <p:cNvSpPr txBox="1"/>
          <p:nvPr/>
        </p:nvSpPr>
        <p:spPr>
          <a:xfrm>
            <a:off x="16071592" y="8807960"/>
            <a:ext cx="53505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3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Protection des pièces jointes</a:t>
            </a:r>
            <a:endParaRPr b="1" sz="3600"/>
          </a:p>
        </p:txBody>
      </p:sp>
      <p:sp>
        <p:nvSpPr>
          <p:cNvPr id="234" name="Shape 234"/>
          <p:cNvSpPr/>
          <p:nvPr/>
        </p:nvSpPr>
        <p:spPr>
          <a:xfrm>
            <a:off x="15923875" y="9474750"/>
            <a:ext cx="5567100" cy="2653375"/>
          </a:xfrm>
          <a:prstGeom prst="flowChartProcess">
            <a:avLst/>
          </a:prstGeom>
          <a:noFill/>
          <a:ln cap="flat" cmpd="sng" w="76200">
            <a:solidFill>
              <a:srgbClr val="A64D79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Source Sans Pro"/>
              <a:buNone/>
            </a:pPr>
            <a:r>
              <a:t/>
            </a:r>
            <a:endParaRPr b="0" i="0" sz="2200" u="none" cap="none" strike="noStrike">
              <a:solidFill>
                <a:srgbClr val="8B8C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16077925" y="12033900"/>
            <a:ext cx="57405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3600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dans le formulaire de contact</a:t>
            </a:r>
            <a:endParaRPr b="1" sz="3600"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8">
            <a:alphaModFix/>
          </a:blip>
          <a:srcRect b="0" l="-2985" r="38927" t="0"/>
          <a:stretch/>
        </p:blipFill>
        <p:spPr>
          <a:xfrm>
            <a:off x="17341475" y="9856275"/>
            <a:ext cx="1644300" cy="183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52000" y="10587725"/>
            <a:ext cx="883800" cy="8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idx="12" type="sldNum"/>
          </p:nvPr>
        </p:nvSpPr>
        <p:spPr>
          <a:xfrm>
            <a:off x="22517397" y="12695372"/>
            <a:ext cx="1326900" cy="675300"/>
          </a:xfrm>
          <a:prstGeom prst="rect">
            <a:avLst/>
          </a:prstGeom>
        </p:spPr>
        <p:txBody>
          <a:bodyPr anchorCtr="0" anchor="ctr" bIns="82975" lIns="82975" spcFirstLastPara="1" rIns="82975" wrap="square" tIns="829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None/>
            </a:pPr>
            <a:r>
              <a:rPr lang="fr-FR" sz="3600">
                <a:solidFill>
                  <a:srgbClr val="000000"/>
                </a:solidFill>
              </a:rPr>
              <a:t>9/16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Point_blue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414BFC"/>
      </a:accent1>
      <a:accent2>
        <a:srgbClr val="7E7AFC"/>
      </a:accent2>
      <a:accent3>
        <a:srgbClr val="A0A5FD"/>
      </a:accent3>
      <a:accent4>
        <a:srgbClr val="B3B7FE"/>
      </a:accent4>
      <a:accent5>
        <a:srgbClr val="CFD2FE"/>
      </a:accent5>
      <a:accent6>
        <a:srgbClr val="D9DBFE"/>
      </a:accent6>
      <a:hlink>
        <a:srgbClr val="FFC00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